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Nunito"/>
      <p:regular r:id="rId33"/>
      <p:bold r:id="rId34"/>
      <p:italic r:id="rId35"/>
      <p:boldItalic r:id="rId36"/>
    </p:embeddedFont>
    <p:embeddedFont>
      <p:font typeface="Maven Pro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37" Type="http://schemas.openxmlformats.org/officeDocument/2006/relationships/font" Target="fonts/MavenPro-regular.fntdata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avenPr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1fb2544bd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1fb2544bd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0e8177536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0e8177536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1fb2544bd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e1fb2544bd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fb2544b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1fb2544b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0e8177536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e0e817753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0.52, -.74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1fb2544bd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1fb2544bd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e1fb2544bd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e1fb2544bd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1fb2544bd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1fb2544bd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0.52, -.74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1fb2544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1fb2544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1fb2544b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1fb2544b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22076d04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22076d04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2327f094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e2327f094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2327f0942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e2327f094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1fb2544bd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e1fb2544bd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228fb964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e228fb964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0e81775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0e81775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22076d045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22076d045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1fb2544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1fb2544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0e817753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0e817753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0e8177536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0e8177536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0e8177536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0e8177536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1fb2544bd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1fb2544bd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ublic.roboflow.com/object-detection/microsoft-coco-subset/" TargetMode="External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q-CK2ckTioweLfI1v5I3caMbfb-dGISn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7.gif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406075" y="542250"/>
            <a:ext cx="46731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Distancing Violation Detection using YOLO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311700" y="2834125"/>
            <a:ext cx="8520600" cy="16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Kurniawan - C14180004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Vincent Ie Putra - C14180020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Marcel Slamet Sugianto - C14180033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Cliffton Sebastian - C14180041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Gerry Steven - C14180044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Alexander Rustan - C14180175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YOLOv5 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/>
              <a:t>Epoch</a:t>
            </a:r>
            <a:r>
              <a:rPr lang="en"/>
              <a:t> 3, (Default : 0.33 Depth, 0.5 Width))</a:t>
            </a:r>
            <a:endParaRPr/>
          </a:p>
        </p:txBody>
      </p:sp>
      <p:sp>
        <p:nvSpPr>
          <p:cNvPr id="344" name="Google Shape;344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2"/>
          <p:cNvSpPr txBox="1"/>
          <p:nvPr/>
        </p:nvSpPr>
        <p:spPr>
          <a:xfrm>
            <a:off x="5427963" y="727525"/>
            <a:ext cx="29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Training Time : </a:t>
            </a:r>
            <a:r>
              <a:rPr b="1" lang="en">
                <a:solidFill>
                  <a:srgbClr val="3A3A3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± 1.5 Jam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6" name="Google Shape;3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463" y="1597875"/>
            <a:ext cx="7683124" cy="2793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7" name="Google Shape;347;p22"/>
          <p:cNvSpPr txBox="1"/>
          <p:nvPr/>
        </p:nvSpPr>
        <p:spPr>
          <a:xfrm>
            <a:off x="1760788" y="4464113"/>
            <a:ext cx="17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Precision = 0.52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8" name="Google Shape;348;p22"/>
          <p:cNvSpPr txBox="1"/>
          <p:nvPr/>
        </p:nvSpPr>
        <p:spPr>
          <a:xfrm>
            <a:off x="5657900" y="4464113"/>
            <a:ext cx="17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Recall = 0.35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YOLOv5 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(Epoch 3, (Default : 0.33 </a:t>
            </a:r>
            <a:r>
              <a:rPr lang="en"/>
              <a:t>Depth</a:t>
            </a:r>
            <a:r>
              <a:rPr lang="en"/>
              <a:t>, 0.5 </a:t>
            </a:r>
            <a:r>
              <a:rPr lang="en"/>
              <a:t>Width</a:t>
            </a:r>
            <a:r>
              <a:rPr lang="en"/>
              <a:t>))</a:t>
            </a:r>
            <a:endParaRPr/>
          </a:p>
        </p:txBody>
      </p:sp>
      <p:sp>
        <p:nvSpPr>
          <p:cNvPr id="354" name="Google Shape;354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25" y="1519150"/>
            <a:ext cx="8104175" cy="3012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6" name="Google Shape;356;p23"/>
          <p:cNvSpPr txBox="1"/>
          <p:nvPr/>
        </p:nvSpPr>
        <p:spPr>
          <a:xfrm>
            <a:off x="5427963" y="727525"/>
            <a:ext cx="29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Training Time : </a:t>
            </a:r>
            <a:r>
              <a:rPr b="1" lang="en">
                <a:solidFill>
                  <a:srgbClr val="3A3A3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± 1.5 Jam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23"/>
          <p:cNvSpPr txBox="1"/>
          <p:nvPr/>
        </p:nvSpPr>
        <p:spPr>
          <a:xfrm>
            <a:off x="1760788" y="4592713"/>
            <a:ext cx="17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mAP_0.5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= 0.37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8" name="Google Shape;358;p23"/>
          <p:cNvSpPr txBox="1"/>
          <p:nvPr/>
        </p:nvSpPr>
        <p:spPr>
          <a:xfrm>
            <a:off x="5657900" y="4592725"/>
            <a:ext cx="20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mAP_0.95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= 0.15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 txBox="1"/>
          <p:nvPr>
            <p:ph type="title"/>
          </p:nvPr>
        </p:nvSpPr>
        <p:spPr>
          <a:xfrm>
            <a:off x="1303800" y="598575"/>
            <a:ext cx="65508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YOLOv5 2 : 3 epoch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/>
              <a:t>0.5 Depth (higher), 0.33 Width (lower)</a:t>
            </a:r>
            <a:endParaRPr/>
          </a:p>
        </p:txBody>
      </p:sp>
      <p:sp>
        <p:nvSpPr>
          <p:cNvPr id="364" name="Google Shape;364;p24"/>
          <p:cNvSpPr txBox="1"/>
          <p:nvPr/>
        </p:nvSpPr>
        <p:spPr>
          <a:xfrm>
            <a:off x="6023963" y="721500"/>
            <a:ext cx="29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Training Time : </a:t>
            </a:r>
            <a:r>
              <a:rPr b="1" lang="en">
                <a:solidFill>
                  <a:srgbClr val="3A3A3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± 1.5 Jam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5" name="Google Shape;365;p24"/>
          <p:cNvPicPr preferRelativeResize="0"/>
          <p:nvPr/>
        </p:nvPicPr>
        <p:blipFill rotWithShape="1">
          <a:blip r:embed="rId3">
            <a:alphaModFix/>
          </a:blip>
          <a:srcRect b="11715" l="0" r="0" t="0"/>
          <a:stretch/>
        </p:blipFill>
        <p:spPr>
          <a:xfrm>
            <a:off x="1213850" y="1798939"/>
            <a:ext cx="7210400" cy="2496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6" name="Google Shape;366;p24"/>
          <p:cNvSpPr txBox="1"/>
          <p:nvPr/>
        </p:nvSpPr>
        <p:spPr>
          <a:xfrm>
            <a:off x="2243388" y="4366363"/>
            <a:ext cx="17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Precision = 0.5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7" name="Google Shape;367;p24"/>
          <p:cNvSpPr txBox="1"/>
          <p:nvPr/>
        </p:nvSpPr>
        <p:spPr>
          <a:xfrm>
            <a:off x="5987688" y="4366363"/>
            <a:ext cx="17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Recall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= 0.35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5"/>
          <p:cNvSpPr txBox="1"/>
          <p:nvPr/>
        </p:nvSpPr>
        <p:spPr>
          <a:xfrm>
            <a:off x="6023588" y="721500"/>
            <a:ext cx="29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Training Time : </a:t>
            </a:r>
            <a:r>
              <a:rPr b="1" lang="en">
                <a:solidFill>
                  <a:srgbClr val="3A3A3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± 1.5 Jam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25"/>
          <p:cNvSpPr txBox="1"/>
          <p:nvPr>
            <p:ph type="title"/>
          </p:nvPr>
        </p:nvSpPr>
        <p:spPr>
          <a:xfrm>
            <a:off x="1303800" y="598575"/>
            <a:ext cx="65508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YOLOv5 2 : 3 epoch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(0.5 Depth (higher), 0.33 Width (lower)</a:t>
            </a:r>
            <a:endParaRPr/>
          </a:p>
        </p:txBody>
      </p:sp>
      <p:pic>
        <p:nvPicPr>
          <p:cNvPr id="375" name="Google Shape;375;p25"/>
          <p:cNvPicPr preferRelativeResize="0"/>
          <p:nvPr/>
        </p:nvPicPr>
        <p:blipFill rotWithShape="1">
          <a:blip r:embed="rId3">
            <a:alphaModFix/>
          </a:blip>
          <a:srcRect b="9934" l="0" r="0" t="0"/>
          <a:stretch/>
        </p:blipFill>
        <p:spPr>
          <a:xfrm>
            <a:off x="1175975" y="1833426"/>
            <a:ext cx="7286126" cy="26615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6" name="Google Shape;376;p25"/>
          <p:cNvSpPr txBox="1"/>
          <p:nvPr/>
        </p:nvSpPr>
        <p:spPr>
          <a:xfrm>
            <a:off x="2463288" y="4568288"/>
            <a:ext cx="17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mAP_0.5 = 0.35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7" name="Google Shape;377;p25"/>
          <p:cNvSpPr txBox="1"/>
          <p:nvPr/>
        </p:nvSpPr>
        <p:spPr>
          <a:xfrm>
            <a:off x="5907051" y="4568300"/>
            <a:ext cx="19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mAP_0.95 = 0.14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6"/>
          <p:cNvSpPr txBox="1"/>
          <p:nvPr>
            <p:ph type="title"/>
          </p:nvPr>
        </p:nvSpPr>
        <p:spPr>
          <a:xfrm>
            <a:off x="1303800" y="555700"/>
            <a:ext cx="6990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YOLOv5 3:</a:t>
            </a:r>
            <a:r>
              <a:rPr lang="en"/>
              <a:t> (10 epoch</a:t>
            </a:r>
            <a:r>
              <a:rPr lang="en"/>
              <a:t>, default</a:t>
            </a:r>
            <a:r>
              <a:rPr lang="en"/>
              <a:t>)</a:t>
            </a:r>
            <a:endParaRPr/>
          </a:p>
        </p:txBody>
      </p:sp>
      <p:pic>
        <p:nvPicPr>
          <p:cNvPr id="383" name="Google Shape;3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849" y="1451434"/>
            <a:ext cx="3723835" cy="2705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4" name="Google Shape;3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319" y="1451434"/>
            <a:ext cx="3540686" cy="2705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5" name="Google Shape;385;p26"/>
          <p:cNvSpPr txBox="1"/>
          <p:nvPr/>
        </p:nvSpPr>
        <p:spPr>
          <a:xfrm>
            <a:off x="1715000" y="4249788"/>
            <a:ext cx="17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Precision = 0.74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6" name="Google Shape;386;p26"/>
          <p:cNvSpPr txBox="1"/>
          <p:nvPr/>
        </p:nvSpPr>
        <p:spPr>
          <a:xfrm>
            <a:off x="5612113" y="4249788"/>
            <a:ext cx="17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Recall = 0.52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7" name="Google Shape;387;p26"/>
          <p:cNvSpPr txBox="1"/>
          <p:nvPr/>
        </p:nvSpPr>
        <p:spPr>
          <a:xfrm>
            <a:off x="5648675" y="1012875"/>
            <a:ext cx="25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Training Time : </a:t>
            </a:r>
            <a:r>
              <a:rPr b="1" lang="en">
                <a:solidFill>
                  <a:srgbClr val="3A3A3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± 5 Jam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YOLOv5 3:</a:t>
            </a:r>
            <a:r>
              <a:rPr lang="en"/>
              <a:t> (10 epoch, 16 batch)</a:t>
            </a:r>
            <a:endParaRPr/>
          </a:p>
        </p:txBody>
      </p:sp>
      <p:sp>
        <p:nvSpPr>
          <p:cNvPr id="393" name="Google Shape;393;p27"/>
          <p:cNvSpPr txBox="1"/>
          <p:nvPr/>
        </p:nvSpPr>
        <p:spPr>
          <a:xfrm>
            <a:off x="5826750" y="1056825"/>
            <a:ext cx="25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Training Time : </a:t>
            </a:r>
            <a:r>
              <a:rPr b="1" lang="en">
                <a:solidFill>
                  <a:srgbClr val="3A3A3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± 5 Jam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4" name="Google Shape;394;p27"/>
          <p:cNvPicPr preferRelativeResize="0"/>
          <p:nvPr/>
        </p:nvPicPr>
        <p:blipFill rotWithShape="1">
          <a:blip r:embed="rId3">
            <a:alphaModFix/>
          </a:blip>
          <a:srcRect b="54456" l="0" r="0" t="0"/>
          <a:stretch/>
        </p:blipFill>
        <p:spPr>
          <a:xfrm>
            <a:off x="432475" y="1514550"/>
            <a:ext cx="8279049" cy="3018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5" name="Google Shape;395;p27"/>
          <p:cNvSpPr txBox="1"/>
          <p:nvPr/>
        </p:nvSpPr>
        <p:spPr>
          <a:xfrm>
            <a:off x="1986838" y="4590213"/>
            <a:ext cx="17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mAP_0.5 = 0.6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6" name="Google Shape;396;p27"/>
          <p:cNvSpPr txBox="1"/>
          <p:nvPr/>
        </p:nvSpPr>
        <p:spPr>
          <a:xfrm>
            <a:off x="6036552" y="4590225"/>
            <a:ext cx="19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mAP_0.95 = 0.32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"/>
          <p:cNvSpPr txBox="1"/>
          <p:nvPr>
            <p:ph type="title"/>
          </p:nvPr>
        </p:nvSpPr>
        <p:spPr>
          <a:xfrm>
            <a:off x="1303800" y="555700"/>
            <a:ext cx="6990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YOLOv5 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(10 epoch, 32 batch)</a:t>
            </a:r>
            <a:endParaRPr/>
          </a:p>
        </p:txBody>
      </p:sp>
      <p:sp>
        <p:nvSpPr>
          <p:cNvPr id="402" name="Google Shape;402;p28"/>
          <p:cNvSpPr txBox="1"/>
          <p:nvPr/>
        </p:nvSpPr>
        <p:spPr>
          <a:xfrm>
            <a:off x="4854550" y="662725"/>
            <a:ext cx="25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Training Time : </a:t>
            </a:r>
            <a:r>
              <a:rPr b="1" lang="en">
                <a:solidFill>
                  <a:srgbClr val="3A3A3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± 5 Jam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3" name="Google Shape;4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88" y="1619150"/>
            <a:ext cx="3941750" cy="2818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4" name="Google Shape;4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187" y="1619150"/>
            <a:ext cx="3895833" cy="2818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5" name="Google Shape;405;p28"/>
          <p:cNvSpPr txBox="1"/>
          <p:nvPr/>
        </p:nvSpPr>
        <p:spPr>
          <a:xfrm>
            <a:off x="1788325" y="4468438"/>
            <a:ext cx="17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Precision = 0.73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6" name="Google Shape;406;p28"/>
          <p:cNvSpPr txBox="1"/>
          <p:nvPr/>
        </p:nvSpPr>
        <p:spPr>
          <a:xfrm>
            <a:off x="5764438" y="4468438"/>
            <a:ext cx="17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Recall = 0.52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"/>
          <p:cNvSpPr txBox="1"/>
          <p:nvPr>
            <p:ph type="title"/>
          </p:nvPr>
        </p:nvSpPr>
        <p:spPr>
          <a:xfrm>
            <a:off x="1303800" y="555700"/>
            <a:ext cx="6990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YOLOv5 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(10 epoch, 32 batch)</a:t>
            </a:r>
            <a:endParaRPr/>
          </a:p>
        </p:txBody>
      </p:sp>
      <p:sp>
        <p:nvSpPr>
          <p:cNvPr id="412" name="Google Shape;412;p29"/>
          <p:cNvSpPr txBox="1"/>
          <p:nvPr/>
        </p:nvSpPr>
        <p:spPr>
          <a:xfrm>
            <a:off x="4854550" y="662675"/>
            <a:ext cx="25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Training Time : </a:t>
            </a:r>
            <a:r>
              <a:rPr b="1" lang="en">
                <a:solidFill>
                  <a:srgbClr val="3A3A3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± 5 Jam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3" name="Google Shape;4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50" y="1555000"/>
            <a:ext cx="3968675" cy="2915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4" name="Google Shape;4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55000"/>
            <a:ext cx="4000818" cy="2915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5" name="Google Shape;415;p29"/>
          <p:cNvSpPr txBox="1"/>
          <p:nvPr/>
        </p:nvSpPr>
        <p:spPr>
          <a:xfrm>
            <a:off x="1846313" y="4501063"/>
            <a:ext cx="17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mAP_0.5 = 0.6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6" name="Google Shape;416;p29"/>
          <p:cNvSpPr txBox="1"/>
          <p:nvPr/>
        </p:nvSpPr>
        <p:spPr>
          <a:xfrm>
            <a:off x="5883827" y="4501075"/>
            <a:ext cx="19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mAP_0.95 = 0.32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YOLOv5 5: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(Epoch 10, Batch 16, Learning rate (Lower : 0.01, Upper : 0.1))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50" y="2057375"/>
            <a:ext cx="7176800" cy="2549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3" name="Google Shape;423;p30"/>
          <p:cNvSpPr txBox="1"/>
          <p:nvPr/>
        </p:nvSpPr>
        <p:spPr>
          <a:xfrm>
            <a:off x="5537888" y="715400"/>
            <a:ext cx="29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Training Time : </a:t>
            </a:r>
            <a:r>
              <a:rPr b="1" lang="en">
                <a:solidFill>
                  <a:srgbClr val="3A3A3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± 4 Jam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30"/>
          <p:cNvSpPr txBox="1"/>
          <p:nvPr/>
        </p:nvSpPr>
        <p:spPr>
          <a:xfrm>
            <a:off x="2429750" y="4633388"/>
            <a:ext cx="17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Precision = 0.73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5" name="Google Shape;425;p30"/>
          <p:cNvSpPr txBox="1"/>
          <p:nvPr/>
        </p:nvSpPr>
        <p:spPr>
          <a:xfrm>
            <a:off x="5770563" y="4633388"/>
            <a:ext cx="17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Recall = 0.52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YOLOv5 5: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(Epoch 10, Batch 16, Learning rate (Lower : 0.01, Upper : 0.1))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50" y="2036200"/>
            <a:ext cx="7176801" cy="2570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2" name="Google Shape;432;p31"/>
          <p:cNvSpPr txBox="1"/>
          <p:nvPr/>
        </p:nvSpPr>
        <p:spPr>
          <a:xfrm>
            <a:off x="5516563" y="677975"/>
            <a:ext cx="29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Training Time : </a:t>
            </a:r>
            <a:r>
              <a:rPr b="1" lang="en">
                <a:solidFill>
                  <a:srgbClr val="3A3A3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± 4 Jam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31"/>
          <p:cNvSpPr txBox="1"/>
          <p:nvPr/>
        </p:nvSpPr>
        <p:spPr>
          <a:xfrm>
            <a:off x="2390013" y="4641563"/>
            <a:ext cx="17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mAP_0.5 = 0.61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4" name="Google Shape;434;p31"/>
          <p:cNvSpPr txBox="1"/>
          <p:nvPr/>
        </p:nvSpPr>
        <p:spPr>
          <a:xfrm>
            <a:off x="5724977" y="4641575"/>
            <a:ext cx="19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mAP_0.95 = 0.33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Latar Belakang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Hingga 23 Juni 2021, 2.033.421 jiwa telah terinfeksi corona dan terdapat 55.594 jiwa yang telah meninggal dunia di Indonesia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Salah satu solusi dari WHO adalah dengan melakukan </a:t>
            </a:r>
            <a:r>
              <a:rPr i="1" lang="en"/>
              <a:t>social distancing</a:t>
            </a:r>
            <a:r>
              <a:rPr lang="en"/>
              <a:t> di tempat umum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Sulitnya melakukan pengawasan </a:t>
            </a:r>
            <a:r>
              <a:rPr i="1" lang="en"/>
              <a:t>social distancing</a:t>
            </a:r>
            <a:r>
              <a:rPr lang="en"/>
              <a:t> pada tempat umum sehingga perlu bantuan melalui pengawasan kamera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Kekurangan</a:t>
            </a:r>
            <a:endParaRPr/>
          </a:p>
        </p:txBody>
      </p:sp>
      <p:pic>
        <p:nvPicPr>
          <p:cNvPr id="440" name="Google Shape;4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925" y="1493100"/>
            <a:ext cx="2397925" cy="300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675" y="1493100"/>
            <a:ext cx="2865404" cy="30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2"/>
          <p:cNvSpPr txBox="1"/>
          <p:nvPr/>
        </p:nvSpPr>
        <p:spPr>
          <a:xfrm>
            <a:off x="2311950" y="4484475"/>
            <a:ext cx="452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Jika Tertutupi objek lain, kurang bisa mendeteksi objeknya.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Kekurangan</a:t>
            </a:r>
            <a:endParaRPr/>
          </a:p>
        </p:txBody>
      </p:sp>
      <p:sp>
        <p:nvSpPr>
          <p:cNvPr id="448" name="Google Shape;448;p33"/>
          <p:cNvSpPr txBox="1"/>
          <p:nvPr/>
        </p:nvSpPr>
        <p:spPr>
          <a:xfrm>
            <a:off x="2311950" y="4484475"/>
            <a:ext cx="452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Beberapa bounding box pada suatu frame tidak konsisten (flickering)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9" name="Google Shape;4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538" y="1353800"/>
            <a:ext cx="2340101" cy="31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588" y="1353800"/>
            <a:ext cx="2276864" cy="31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Kesimpulan dan Saran</a:t>
            </a:r>
            <a:endParaRPr/>
          </a:p>
        </p:txBody>
      </p:sp>
      <p:sp>
        <p:nvSpPr>
          <p:cNvPr id="456" name="Google Shape;456;p34"/>
          <p:cNvSpPr txBox="1"/>
          <p:nvPr>
            <p:ph idx="1" type="body"/>
          </p:nvPr>
        </p:nvSpPr>
        <p:spPr>
          <a:xfrm>
            <a:off x="1303800" y="1543325"/>
            <a:ext cx="7030500" cy="29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402"/>
              <a:t>Kesimpulan :</a:t>
            </a:r>
            <a:endParaRPr b="1" sz="1402"/>
          </a:p>
          <a:p>
            <a:pPr indent="-317658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3"/>
              <a:buChar char="●"/>
            </a:pPr>
            <a:r>
              <a:rPr lang="en" sz="1402"/>
              <a:t>Cukup bagus untuk menjadi dasar implementasi</a:t>
            </a:r>
            <a:endParaRPr sz="140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402"/>
              <a:t>Saran :</a:t>
            </a:r>
            <a:endParaRPr b="1" sz="1402"/>
          </a:p>
          <a:p>
            <a:pPr indent="-317658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3"/>
              <a:buChar char="●"/>
            </a:pPr>
            <a:r>
              <a:rPr lang="en" sz="1402"/>
              <a:t>Diperlukan tambahan epoch</a:t>
            </a:r>
            <a:endParaRPr sz="1402"/>
          </a:p>
          <a:p>
            <a:pPr indent="-31765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3"/>
              <a:buChar char="●"/>
            </a:pPr>
            <a:r>
              <a:rPr lang="en" sz="1402"/>
              <a:t>Mengatur hyperparameter</a:t>
            </a:r>
            <a:endParaRPr sz="1402"/>
          </a:p>
          <a:p>
            <a:pPr indent="-31765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3"/>
              <a:buChar char="●"/>
            </a:pPr>
            <a:r>
              <a:rPr lang="en" sz="1402"/>
              <a:t>Menggunakan kamera top-down view atau mencari metode bird-eye view yang lebih bagus</a:t>
            </a:r>
            <a:endParaRPr sz="1402"/>
          </a:p>
          <a:p>
            <a:pPr indent="-31765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3"/>
              <a:buChar char="●"/>
            </a:pPr>
            <a:r>
              <a:rPr lang="en" sz="1402"/>
              <a:t>Mencari metode lain untuk </a:t>
            </a:r>
            <a:r>
              <a:rPr lang="en" sz="1402"/>
              <a:t>mengefisienkan</a:t>
            </a:r>
            <a:r>
              <a:rPr lang="en" sz="1402"/>
              <a:t> komputasi agar dapat diimplementasikan secara real-time</a:t>
            </a:r>
            <a:endParaRPr sz="1402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5"/>
          <p:cNvSpPr txBox="1"/>
          <p:nvPr>
            <p:ph idx="4294967295" type="body"/>
          </p:nvPr>
        </p:nvSpPr>
        <p:spPr>
          <a:xfrm>
            <a:off x="1056750" y="1818900"/>
            <a:ext cx="7030500" cy="15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9600">
                <a:solidFill>
                  <a:schemeClr val="lt1"/>
                </a:solidFill>
              </a:rPr>
              <a:t>THANK YOU</a:t>
            </a:r>
            <a:endParaRPr b="1" sz="75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Ruang Lingkup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3792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Menggunakan YOLOv5 untuk deteksi pejalan kaki (memunculkan bounding box)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Menggunakan input berupa video dengan perspektif dari CCTV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Menggunakan Euclidean Distance untuk menghitung jarak antara tiap pejalan kaki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Dataset yang digunakan untuk proses </a:t>
            </a:r>
            <a:r>
              <a:rPr i="1" lang="en" sz="1400"/>
              <a:t>training</a:t>
            </a:r>
            <a:r>
              <a:rPr lang="en" sz="1400"/>
              <a:t> berasal dari link sebagai berikut ; https://public.roboflow.com/object-detection/microsoft-coco-subset/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Output program berupa Video dengan hasil Social Distancing Violation Detection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Arsitektur YOLOv5</a:t>
            </a:r>
            <a:endParaRPr/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138" y="1253725"/>
            <a:ext cx="4435726" cy="37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303" name="Google Shape;303;p17"/>
          <p:cNvSpPr txBox="1"/>
          <p:nvPr/>
        </p:nvSpPr>
        <p:spPr>
          <a:xfrm>
            <a:off x="779700" y="2986125"/>
            <a:ext cx="75846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Dataset Common Objects in Context 2017 (COCO 2017) terdiri dari 121.408 gambar yang sudah diberi label </a:t>
            </a:r>
            <a:r>
              <a:rPr i="1" lang="en" sz="1800"/>
              <a:t>bounding-box ground truth</a:t>
            </a:r>
            <a:r>
              <a:rPr lang="en" sz="1800"/>
              <a:t>, dan di preprocessing menjadi 63.101 gambar yang mempunyai label “person”.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https://public.roboflow.com/object-detection/microsoft-coco-subset/</a:t>
            </a:r>
            <a:endParaRPr sz="1800"/>
          </a:p>
        </p:txBody>
      </p:sp>
      <p:pic>
        <p:nvPicPr>
          <p:cNvPr id="304" name="Google Shape;3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937" y="1280600"/>
            <a:ext cx="4434125" cy="13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1303800" y="598575"/>
            <a:ext cx="70305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Alur Kerja</a:t>
            </a:r>
            <a:endParaRPr/>
          </a:p>
        </p:txBody>
      </p:sp>
      <p:sp>
        <p:nvSpPr>
          <p:cNvPr id="310" name="Google Shape;310;p18"/>
          <p:cNvSpPr txBox="1"/>
          <p:nvPr>
            <p:ph idx="1" type="body"/>
          </p:nvPr>
        </p:nvSpPr>
        <p:spPr>
          <a:xfrm>
            <a:off x="1056750" y="1417113"/>
            <a:ext cx="7030500" cy="23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Melakukan training menggunakan model YOLOv5 untuk mendeteksi pejalan kaki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Memilih region yang dijadikan tempat </a:t>
            </a:r>
            <a:r>
              <a:rPr i="1" lang="en"/>
              <a:t>bird eye view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Menggunakan model </a:t>
            </a:r>
            <a:r>
              <a:rPr i="1" lang="en"/>
              <a:t>weight</a:t>
            </a:r>
            <a:r>
              <a:rPr lang="en"/>
              <a:t> yang telah di training untuk deteksi pejalan kaki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Melakukan Kalkulasi dari posisi pejalan kaki dalam </a:t>
            </a:r>
            <a:r>
              <a:rPr i="1" lang="en"/>
              <a:t>region bird eye view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Menggunakan </a:t>
            </a:r>
            <a:r>
              <a:rPr i="1" lang="en"/>
              <a:t>Euclidean Distance </a:t>
            </a:r>
            <a:r>
              <a:rPr lang="en"/>
              <a:t>untuk menghitung jarak antar </a:t>
            </a:r>
            <a:r>
              <a:rPr i="1" lang="en"/>
              <a:t>circle</a:t>
            </a:r>
            <a:r>
              <a:rPr lang="en"/>
              <a:t> yang terdeteksi pada suatu region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Mengubah warna bounding box yang jaraknya berdekatan satu dengan yang lain</a:t>
            </a:r>
            <a:endParaRPr/>
          </a:p>
        </p:txBody>
      </p:sp>
      <p:pic>
        <p:nvPicPr>
          <p:cNvPr id="311" name="Google Shape;3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101" y="3560637"/>
            <a:ext cx="1455275" cy="14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8"/>
          <p:cNvPicPr preferRelativeResize="0"/>
          <p:nvPr/>
        </p:nvPicPr>
        <p:blipFill rotWithShape="1">
          <a:blip r:embed="rId4">
            <a:alphaModFix/>
          </a:blip>
          <a:srcRect b="0" l="-159210" r="159210" t="0"/>
          <a:stretch/>
        </p:blipFill>
        <p:spPr>
          <a:xfrm>
            <a:off x="1044100" y="-111550"/>
            <a:ext cx="1132076" cy="1132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18"/>
          <p:cNvGrpSpPr/>
          <p:nvPr/>
        </p:nvGrpSpPr>
        <p:grpSpPr>
          <a:xfrm>
            <a:off x="6470950" y="3722200"/>
            <a:ext cx="2199976" cy="1132076"/>
            <a:chOff x="5723200" y="1030950"/>
            <a:chExt cx="2199976" cy="1132076"/>
          </a:xfrm>
        </p:grpSpPr>
        <p:pic>
          <p:nvPicPr>
            <p:cNvPr id="314" name="Google Shape;314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23200" y="1030950"/>
              <a:ext cx="1132076" cy="1132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91100" y="1030950"/>
              <a:ext cx="1132076" cy="1132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6" name="Google Shape;316;p18"/>
          <p:cNvSpPr/>
          <p:nvPr/>
        </p:nvSpPr>
        <p:spPr>
          <a:xfrm>
            <a:off x="2753000" y="4157888"/>
            <a:ext cx="792900" cy="26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8"/>
          <p:cNvSpPr/>
          <p:nvPr/>
        </p:nvSpPr>
        <p:spPr>
          <a:xfrm>
            <a:off x="5408050" y="4157888"/>
            <a:ext cx="792900" cy="26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3588" y="3734873"/>
            <a:ext cx="1106771" cy="1106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Distancing Detection Biasa (YOLOv5) </a:t>
            </a:r>
            <a:endParaRPr/>
          </a:p>
        </p:txBody>
      </p:sp>
      <p:pic>
        <p:nvPicPr>
          <p:cNvPr id="324" name="Google Shape;3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475" y="1326975"/>
            <a:ext cx="6405050" cy="36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 txBox="1"/>
          <p:nvPr>
            <p:ph type="title"/>
          </p:nvPr>
        </p:nvSpPr>
        <p:spPr>
          <a:xfrm>
            <a:off x="1303800" y="598575"/>
            <a:ext cx="73116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Distancing Detection Menggunakan Bird Eye View (YOLOv5)</a:t>
            </a:r>
            <a:endParaRPr/>
          </a:p>
        </p:txBody>
      </p:sp>
      <p:pic>
        <p:nvPicPr>
          <p:cNvPr id="330" name="Google Shape;330;p20" title="video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3050" y="1457325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6040" y="1457325"/>
            <a:ext cx="6436272" cy="362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875" y="1597875"/>
            <a:ext cx="111092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0"/>
          <p:cNvSpPr txBox="1"/>
          <p:nvPr/>
        </p:nvSpPr>
        <p:spPr>
          <a:xfrm>
            <a:off x="336450" y="4455375"/>
            <a:ext cx="98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Bird Eye View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/>
          <p:nvPr>
            <p:ph type="title"/>
          </p:nvPr>
        </p:nvSpPr>
        <p:spPr>
          <a:xfrm>
            <a:off x="1388625" y="1640100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 Eksperimen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